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slide" Target="slides/slide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2cafad520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2cafad5205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3049aad3d0_1_4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33049aad3d0_1_4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304c93248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3304c93248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304c93248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g3304c93248c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2cafad520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g32cafad520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3049aad3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g33049aad3d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8" name="Google Shape;58;p1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9" name="Google Shape;59;p1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2" name="Google Shape;62;p1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63" name="Google Shape;63;p1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4" name="Google Shape;64;p1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5" name="Google Shape;65;p1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8" name="Google Shape;68;p1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69" name="Google Shape;69;p1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0" name="Google Shape;70;p1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1" name="Google Shape;71;p1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74" name="Google Shape;74;p1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75" name="Google Shape;75;p1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6" name="Google Shape;76;p1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7" name="Google Shape;77;p1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0" name="Google Shape;80;p1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1" name="Google Shape;81;p1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2" name="Google Shape;82;p1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3" name="Google Shape;83;p1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4" name="Google Shape;84;p1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7" name="Google Shape;87;p1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88" name="Google Shape;88;p1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89" name="Google Shape;89;p1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90" name="Google Shape;90;p1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91" name="Google Shape;91;p1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2" name="Google Shape;92;p1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3" name="Google Shape;93;p1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96" name="Google Shape;96;p2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7" name="Google Shape;97;p2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8" name="Google Shape;98;p2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1" name="Google Shape;101;p2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102" name="Google Shape;102;p2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03" name="Google Shape;103;p2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4" name="Google Shape;104;p2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5" name="Google Shape;105;p2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8" name="Google Shape;108;p22"/>
          <p:cNvSpPr/>
          <p:nvPr>
            <p:ph idx="2" type="pic"/>
          </p:nvPr>
        </p:nvSpPr>
        <p:spPr>
          <a:xfrm>
            <a:off x="896144" y="306388"/>
            <a:ext cx="2743200" cy="2057400"/>
          </a:xfrm>
          <a:prstGeom prst="rect">
            <a:avLst/>
          </a:prstGeom>
          <a:noFill/>
          <a:ln>
            <a:noFill/>
          </a:ln>
        </p:spPr>
      </p:sp>
      <p:sp>
        <p:nvSpPr>
          <p:cNvPr id="109" name="Google Shape;109;p2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10" name="Google Shape;110;p2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1" name="Google Shape;111;p2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2" name="Google Shape;112;p2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15" name="Google Shape;115;p2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16" name="Google Shape;116;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7" name="Google Shape;117;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8" name="Google Shape;118;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21" name="Google Shape;121;p2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22" name="Google Shape;122;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3" name="Google Shape;123;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4" name="Google Shape;124;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pSp>
        <p:nvGrpSpPr>
          <p:cNvPr id="129" name="Google Shape;129;p25"/>
          <p:cNvGrpSpPr/>
          <p:nvPr/>
        </p:nvGrpSpPr>
        <p:grpSpPr>
          <a:xfrm>
            <a:off x="-15535" y="-90413"/>
            <a:ext cx="2119669" cy="5233992"/>
            <a:chOff x="0" y="-241102"/>
            <a:chExt cx="5652450" cy="13957313"/>
          </a:xfrm>
        </p:grpSpPr>
        <p:grpSp>
          <p:nvGrpSpPr>
            <p:cNvPr id="130" name="Google Shape;130;p25"/>
            <p:cNvGrpSpPr/>
            <p:nvPr/>
          </p:nvGrpSpPr>
          <p:grpSpPr>
            <a:xfrm>
              <a:off x="2826056" y="-241102"/>
              <a:ext cx="2826394" cy="13957313"/>
              <a:chOff x="0" y="-47625"/>
              <a:chExt cx="558300" cy="2757000"/>
            </a:xfrm>
          </p:grpSpPr>
          <p:sp>
            <p:nvSpPr>
              <p:cNvPr id="131" name="Google Shape;13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32" name="Google Shape;132;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3" name="Google Shape;133;p25"/>
            <p:cNvGrpSpPr/>
            <p:nvPr/>
          </p:nvGrpSpPr>
          <p:grpSpPr>
            <a:xfrm>
              <a:off x="1413028" y="-241102"/>
              <a:ext cx="2826394" cy="13957313"/>
              <a:chOff x="0" y="-47625"/>
              <a:chExt cx="558300" cy="2757000"/>
            </a:xfrm>
          </p:grpSpPr>
          <p:sp>
            <p:nvSpPr>
              <p:cNvPr id="134" name="Google Shape;13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35" name="Google Shape;135;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6" name="Google Shape;136;p25"/>
            <p:cNvGrpSpPr/>
            <p:nvPr/>
          </p:nvGrpSpPr>
          <p:grpSpPr>
            <a:xfrm>
              <a:off x="0" y="-241102"/>
              <a:ext cx="2826394" cy="13957313"/>
              <a:chOff x="0" y="-47625"/>
              <a:chExt cx="558300" cy="2757000"/>
            </a:xfrm>
          </p:grpSpPr>
          <p:sp>
            <p:nvSpPr>
              <p:cNvPr id="137" name="Google Shape;13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38" name="Google Shape;138;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139" name="Google Shape;139;p25"/>
          <p:cNvSpPr txBox="1"/>
          <p:nvPr/>
        </p:nvSpPr>
        <p:spPr>
          <a:xfrm>
            <a:off x="2104007" y="1371164"/>
            <a:ext cx="7040100" cy="149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WORLD WAR II</a:t>
            </a:r>
            <a:endParaRPr b="1" sz="5000">
              <a:solidFill>
                <a:srgbClr val="231F20"/>
              </a:solidFill>
              <a:latin typeface="Halant"/>
              <a:ea typeface="Halant"/>
              <a:cs typeface="Halant"/>
              <a:sym typeface="Halant"/>
            </a:endParaRPr>
          </a:p>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TIMELINE</a:t>
            </a:r>
            <a:endParaRPr b="1" sz="5000">
              <a:solidFill>
                <a:srgbClr val="231F20"/>
              </a:solidFill>
              <a:latin typeface="Halant"/>
              <a:ea typeface="Halant"/>
              <a:cs typeface="Halant"/>
              <a:sym typeface="Halant"/>
            </a:endParaRPr>
          </a:p>
        </p:txBody>
      </p:sp>
      <p:sp>
        <p:nvSpPr>
          <p:cNvPr id="140" name="Google Shape;140;p25"/>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1" name="Google Shape;141;p25"/>
          <p:cNvSpPr txBox="1"/>
          <p:nvPr/>
        </p:nvSpPr>
        <p:spPr>
          <a:xfrm>
            <a:off x="2316976" y="2925204"/>
            <a:ext cx="6312600" cy="44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 </a:t>
            </a:r>
            <a:r>
              <a:rPr lang="en" sz="2900">
                <a:solidFill>
                  <a:srgbClr val="231F20"/>
                </a:solidFill>
                <a:latin typeface="Inter"/>
                <a:ea typeface="Inter"/>
                <a:cs typeface="Inter"/>
                <a:sym typeface="Inter"/>
              </a:rPr>
              <a:t>8:</a:t>
            </a:r>
            <a:r>
              <a:rPr b="0" i="0" lang="en" sz="2900" u="none" cap="none" strike="noStrike">
                <a:solidFill>
                  <a:srgbClr val="231F20"/>
                </a:solidFill>
                <a:latin typeface="Inter"/>
                <a:ea typeface="Inter"/>
                <a:cs typeface="Inter"/>
                <a:sym typeface="Inter"/>
              </a:rPr>
              <a:t> </a:t>
            </a:r>
            <a:r>
              <a:rPr lang="en" sz="2900">
                <a:solidFill>
                  <a:srgbClr val="231F20"/>
                </a:solidFill>
                <a:latin typeface="Inter"/>
                <a:ea typeface="Inter"/>
                <a:cs typeface="Inter"/>
                <a:sym typeface="Inter"/>
              </a:rPr>
              <a:t>World at War</a:t>
            </a:r>
            <a:endParaRPr sz="700"/>
          </a:p>
        </p:txBody>
      </p:sp>
      <p:sp>
        <p:nvSpPr>
          <p:cNvPr id="142" name="Google Shape;142;p25"/>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43" name="Google Shape;143;p25"/>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4" name="Google Shape;144;p25"/>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145" name="Google Shape;145;p25"/>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p:nvPr/>
        </p:nvSpPr>
        <p:spPr>
          <a:xfrm>
            <a:off x="-1310350" y="-4007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1" name="Google Shape;151;p26"/>
          <p:cNvSpPr txBox="1"/>
          <p:nvPr/>
        </p:nvSpPr>
        <p:spPr>
          <a:xfrm>
            <a:off x="1202228" y="595150"/>
            <a:ext cx="6590100" cy="569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700">
                <a:solidFill>
                  <a:srgbClr val="231F20"/>
                </a:solidFill>
                <a:latin typeface="Halant"/>
                <a:ea typeface="Halant"/>
                <a:cs typeface="Halant"/>
                <a:sym typeface="Halant"/>
              </a:rPr>
              <a:t>WWII TIMELINE EVENT</a:t>
            </a:r>
            <a:endParaRPr sz="3700"/>
          </a:p>
        </p:txBody>
      </p:sp>
      <p:sp>
        <p:nvSpPr>
          <p:cNvPr id="152" name="Google Shape;152;p26"/>
          <p:cNvSpPr txBox="1"/>
          <p:nvPr/>
        </p:nvSpPr>
        <p:spPr>
          <a:xfrm>
            <a:off x="306950" y="1219400"/>
            <a:ext cx="4413600" cy="3314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600"/>
              <a:buNone/>
            </a:pPr>
            <a:r>
              <a:rPr b="1" lang="en" sz="2300">
                <a:solidFill>
                  <a:schemeClr val="dk1"/>
                </a:solidFill>
                <a:latin typeface="Inter"/>
                <a:ea typeface="Inter"/>
                <a:cs typeface="Inter"/>
                <a:sym typeface="Inter"/>
              </a:rPr>
              <a:t>Directions: </a:t>
            </a:r>
            <a:r>
              <a:rPr lang="en" sz="2300">
                <a:solidFill>
                  <a:schemeClr val="dk1"/>
                </a:solidFill>
                <a:latin typeface="Inter"/>
                <a:ea typeface="Inter"/>
                <a:cs typeface="Inter"/>
                <a:sym typeface="Inter"/>
              </a:rPr>
              <a:t>You will be assigned one of 35 key events from WWII to research. </a:t>
            </a:r>
            <a:endParaRPr sz="2300">
              <a:solidFill>
                <a:schemeClr val="dk1"/>
              </a:solidFill>
              <a:latin typeface="Inter"/>
              <a:ea typeface="Inter"/>
              <a:cs typeface="Inter"/>
              <a:sym typeface="Inter"/>
            </a:endParaRPr>
          </a:p>
          <a:p>
            <a:pPr indent="0" lvl="0" marL="0" rtl="0" algn="l">
              <a:spcBef>
                <a:spcPts val="500"/>
              </a:spcBef>
              <a:spcAft>
                <a:spcPts val="0"/>
              </a:spcAft>
              <a:buSzPts val="600"/>
              <a:buNone/>
            </a:pPr>
            <a:r>
              <a:t/>
            </a:r>
            <a:endParaRPr sz="2300">
              <a:solidFill>
                <a:schemeClr val="dk1"/>
              </a:solidFill>
              <a:latin typeface="Inter"/>
              <a:ea typeface="Inter"/>
              <a:cs typeface="Inter"/>
              <a:sym typeface="Inter"/>
            </a:endParaRPr>
          </a:p>
          <a:p>
            <a:pPr indent="0" lvl="0" marL="0" rtl="0" algn="l">
              <a:spcBef>
                <a:spcPts val="500"/>
              </a:spcBef>
              <a:spcAft>
                <a:spcPts val="500"/>
              </a:spcAft>
              <a:buSzPts val="600"/>
              <a:buNone/>
            </a:pPr>
            <a:r>
              <a:rPr lang="en" sz="2300">
                <a:solidFill>
                  <a:schemeClr val="dk1"/>
                </a:solidFill>
                <a:latin typeface="Inter"/>
                <a:ea typeface="Inter"/>
                <a:cs typeface="Inter"/>
                <a:sym typeface="Inter"/>
              </a:rPr>
              <a:t>Complete the two slides that correspond with your event by including the Date, a Summary, an Image, the Cause, and the Effect.</a:t>
            </a:r>
            <a:endParaRPr sz="2300">
              <a:latin typeface="Inter"/>
              <a:ea typeface="Inter"/>
              <a:cs typeface="Inter"/>
              <a:sym typeface="Inter"/>
            </a:endParaRPr>
          </a:p>
        </p:txBody>
      </p:sp>
      <p:grpSp>
        <p:nvGrpSpPr>
          <p:cNvPr id="153" name="Google Shape;153;p26"/>
          <p:cNvGrpSpPr/>
          <p:nvPr/>
        </p:nvGrpSpPr>
        <p:grpSpPr>
          <a:xfrm>
            <a:off x="-127008" y="4615004"/>
            <a:ext cx="9398022" cy="468724"/>
            <a:chOff x="204" y="0"/>
            <a:chExt cx="25061391" cy="1249931"/>
          </a:xfrm>
        </p:grpSpPr>
        <p:grpSp>
          <p:nvGrpSpPr>
            <p:cNvPr id="154" name="Google Shape;154;p26"/>
            <p:cNvGrpSpPr/>
            <p:nvPr/>
          </p:nvGrpSpPr>
          <p:grpSpPr>
            <a:xfrm rot="5400000">
              <a:off x="12002369" y="-11663474"/>
              <a:ext cx="1249931" cy="24576878"/>
              <a:chOff x="0" y="-38100"/>
              <a:chExt cx="246900" cy="4854692"/>
            </a:xfrm>
          </p:grpSpPr>
          <p:sp>
            <p:nvSpPr>
              <p:cNvPr id="155" name="Google Shape;155;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6" name="Google Shape;156;p2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7" name="Google Shape;157;p2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8" name="Google Shape;158;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9" name="Google Shape;159;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0" name="Google Shape;160;p26"/>
          <p:cNvSpPr/>
          <p:nvPr/>
        </p:nvSpPr>
        <p:spPr>
          <a:xfrm>
            <a:off x="6800850" y="3071030"/>
            <a:ext cx="3657600" cy="1238891"/>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61" name="Google Shape;161;p26"/>
          <p:cNvPicPr preferRelativeResize="0"/>
          <p:nvPr/>
        </p:nvPicPr>
        <p:blipFill rotWithShape="1">
          <a:blip r:embed="rId4">
            <a:alphaModFix/>
          </a:blip>
          <a:srcRect b="7631" l="0" r="0" t="7851"/>
          <a:stretch/>
        </p:blipFill>
        <p:spPr>
          <a:xfrm>
            <a:off x="4811650" y="1201075"/>
            <a:ext cx="3254774" cy="1833424"/>
          </a:xfrm>
          <a:prstGeom prst="rect">
            <a:avLst/>
          </a:prstGeom>
          <a:noFill/>
          <a:ln cap="flat" cmpd="sng" w="19050">
            <a:solidFill>
              <a:schemeClr val="dk1"/>
            </a:solidFill>
            <a:prstDash val="solid"/>
            <a:round/>
            <a:headEnd len="sm" w="sm" type="none"/>
            <a:tailEnd len="sm" w="sm" type="none"/>
          </a:ln>
        </p:spPr>
      </p:pic>
      <p:pic>
        <p:nvPicPr>
          <p:cNvPr id="162" name="Google Shape;162;p26"/>
          <p:cNvPicPr preferRelativeResize="0"/>
          <p:nvPr/>
        </p:nvPicPr>
        <p:blipFill rotWithShape="1">
          <a:blip r:embed="rId5">
            <a:alphaModFix/>
          </a:blip>
          <a:srcRect b="7535" l="0" r="0" t="7790"/>
          <a:stretch/>
        </p:blipFill>
        <p:spPr>
          <a:xfrm>
            <a:off x="5670125" y="2571750"/>
            <a:ext cx="3254774" cy="1836918"/>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p:nvPr/>
        </p:nvSpPr>
        <p:spPr>
          <a:xfrm>
            <a:off x="-1310350" y="-4007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68" name="Google Shape;168;p27"/>
          <p:cNvSpPr txBox="1"/>
          <p:nvPr/>
        </p:nvSpPr>
        <p:spPr>
          <a:xfrm>
            <a:off x="1202228" y="137950"/>
            <a:ext cx="6590100" cy="569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700">
                <a:solidFill>
                  <a:srgbClr val="231F20"/>
                </a:solidFill>
                <a:latin typeface="Halant"/>
                <a:ea typeface="Halant"/>
                <a:cs typeface="Halant"/>
                <a:sym typeface="Halant"/>
              </a:rPr>
              <a:t>EVENT LIST</a:t>
            </a:r>
            <a:endParaRPr sz="3700"/>
          </a:p>
        </p:txBody>
      </p:sp>
      <p:grpSp>
        <p:nvGrpSpPr>
          <p:cNvPr id="169" name="Google Shape;169;p27"/>
          <p:cNvGrpSpPr/>
          <p:nvPr/>
        </p:nvGrpSpPr>
        <p:grpSpPr>
          <a:xfrm>
            <a:off x="-127008" y="4615004"/>
            <a:ext cx="9398022" cy="468724"/>
            <a:chOff x="204" y="0"/>
            <a:chExt cx="25061391" cy="1249931"/>
          </a:xfrm>
        </p:grpSpPr>
        <p:grpSp>
          <p:nvGrpSpPr>
            <p:cNvPr id="170" name="Google Shape;170;p27"/>
            <p:cNvGrpSpPr/>
            <p:nvPr/>
          </p:nvGrpSpPr>
          <p:grpSpPr>
            <a:xfrm rot="5400000">
              <a:off x="12002369" y="-11663474"/>
              <a:ext cx="1249931" cy="24576878"/>
              <a:chOff x="0" y="-38100"/>
              <a:chExt cx="246900" cy="4854692"/>
            </a:xfrm>
          </p:grpSpPr>
          <p:sp>
            <p:nvSpPr>
              <p:cNvPr id="171" name="Google Shape;171;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2" name="Google Shape;172;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3" name="Google Shape;173;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74" name="Google Shape;174;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5" name="Google Shape;175;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6" name="Google Shape;176;p27"/>
          <p:cNvSpPr/>
          <p:nvPr/>
        </p:nvSpPr>
        <p:spPr>
          <a:xfrm>
            <a:off x="6800850" y="3071030"/>
            <a:ext cx="3657600" cy="1238891"/>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7" name="Google Shape;177;p27"/>
          <p:cNvSpPr txBox="1"/>
          <p:nvPr/>
        </p:nvSpPr>
        <p:spPr>
          <a:xfrm>
            <a:off x="76200" y="685800"/>
            <a:ext cx="4466100" cy="35709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Japanese invasion of Manchuria (September 18, 1931)</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Germany and Japan sign Anti-Comintern Pact (November 25, 1936)</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Japan invades China (Second Sino-Japanese War) (July 7, 1937)</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Germany annexes Austria (</a:t>
            </a:r>
            <a:r>
              <a:rPr i="1" lang="en" sz="1000">
                <a:solidFill>
                  <a:schemeClr val="dk1"/>
                </a:solidFill>
                <a:latin typeface="Inter"/>
                <a:ea typeface="Inter"/>
                <a:cs typeface="Inter"/>
                <a:sym typeface="Inter"/>
              </a:rPr>
              <a:t>Anschluss) </a:t>
            </a:r>
            <a:r>
              <a:rPr lang="en" sz="1000">
                <a:solidFill>
                  <a:schemeClr val="dk1"/>
                </a:solidFill>
                <a:latin typeface="Inter"/>
                <a:ea typeface="Inter"/>
                <a:cs typeface="Inter"/>
                <a:sym typeface="Inter"/>
              </a:rPr>
              <a:t>(March 11-13, 1938)</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Munich Agreement signed (September 29, 1938)</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Nazi Germany and USSR sign Non-Aggression Pact (August 23, 1939)</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Germany invades Poland (September 1, 1939)</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Invasion of France (May 10 - June 25, 1940)</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France and Germany sign Armistice Agreement (June 22, 1940)</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Battle of Britain (July 10, 1940- October 31, 1940)</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Italian Invasion of Egypt (September 13, 1940)</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Tripartite Pact signed (September 27, 1940)</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Operation Compass (December 9, 1940 - February 7, 1941)</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Siege of Tobruk (April - November 1941)</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Nazi Germany and Axis Powers invade USSR (Operation Barbarossa) (June 22, 1941- November 1941)</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Japanese bomb Pearl Harbor (December 7, 1941)</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US declares war on Japan (December 8, 1941)</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Wannsee Conference (January 20, 1942)</a:t>
            </a:r>
            <a:endParaRPr sz="1000">
              <a:solidFill>
                <a:schemeClr val="dk1"/>
              </a:solidFill>
              <a:latin typeface="Inter"/>
              <a:ea typeface="Inter"/>
              <a:cs typeface="Inter"/>
              <a:sym typeface="Inter"/>
            </a:endParaRPr>
          </a:p>
        </p:txBody>
      </p:sp>
      <p:sp>
        <p:nvSpPr>
          <p:cNvPr id="178" name="Google Shape;178;p27"/>
          <p:cNvSpPr txBox="1"/>
          <p:nvPr/>
        </p:nvSpPr>
        <p:spPr>
          <a:xfrm>
            <a:off x="4469050" y="685800"/>
            <a:ext cx="4542000" cy="29553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Fall of Singapore (February 15, 1942)</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Doolittle Raid (April 18, 1942)</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Battle of Midway (June 1942)</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Battle of Stalingrad (July 17, 1942- February 2, 1943)</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Guadalcanal Campaign (August 7, 1942-February 9, 1943)</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Operation Torch (November 1942)</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Mussolini’s Deposition (July 25, 1943)</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D-Day (June 6, 1944)</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Battle of the Philippine Sea (June 19-20, 1944)</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Battle of the Bulge (December 16, 1944)</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Battle of Iwo Jima (February 19 - March 26, 1945)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Battle of Okinawa (April 1 - June 22, 1945)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Tokyo Firebombing (March 9-10, 1945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Hitler’s Death (April 30, 1945)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Germany Surrenders (May 7-8, 1945)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US drops atomic bomb on Hiroshima and Nagasaki (August 6 &amp; 9, 1945)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startAt="19"/>
            </a:pPr>
            <a:r>
              <a:rPr lang="en" sz="1000">
                <a:solidFill>
                  <a:schemeClr val="dk1"/>
                </a:solidFill>
                <a:latin typeface="Inter"/>
                <a:ea typeface="Inter"/>
                <a:cs typeface="Inter"/>
                <a:sym typeface="Inter"/>
              </a:rPr>
              <a:t>Japan Surrenders (September 2, 1945)</a:t>
            </a:r>
            <a:endParaRPr sz="1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8"/>
          <p:cNvSpPr/>
          <p:nvPr/>
        </p:nvSpPr>
        <p:spPr>
          <a:xfrm>
            <a:off x="-1310350" y="-4007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84" name="Google Shape;184;p28"/>
          <p:cNvSpPr txBox="1"/>
          <p:nvPr/>
        </p:nvSpPr>
        <p:spPr>
          <a:xfrm>
            <a:off x="1202228" y="137950"/>
            <a:ext cx="6590100" cy="569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700">
                <a:solidFill>
                  <a:srgbClr val="231F20"/>
                </a:solidFill>
                <a:latin typeface="Halant"/>
                <a:ea typeface="Halant"/>
                <a:cs typeface="Halant"/>
                <a:sym typeface="Halant"/>
              </a:rPr>
              <a:t>EVENT LIST (BY REGION)</a:t>
            </a:r>
            <a:endParaRPr sz="3700"/>
          </a:p>
        </p:txBody>
      </p:sp>
      <p:grpSp>
        <p:nvGrpSpPr>
          <p:cNvPr id="185" name="Google Shape;185;p28"/>
          <p:cNvGrpSpPr/>
          <p:nvPr/>
        </p:nvGrpSpPr>
        <p:grpSpPr>
          <a:xfrm>
            <a:off x="-127008" y="4615004"/>
            <a:ext cx="9398022" cy="468724"/>
            <a:chOff x="204" y="0"/>
            <a:chExt cx="25061391" cy="1249931"/>
          </a:xfrm>
        </p:grpSpPr>
        <p:grpSp>
          <p:nvGrpSpPr>
            <p:cNvPr id="186" name="Google Shape;186;p28"/>
            <p:cNvGrpSpPr/>
            <p:nvPr/>
          </p:nvGrpSpPr>
          <p:grpSpPr>
            <a:xfrm rot="5400000">
              <a:off x="12002369" y="-11663474"/>
              <a:ext cx="1249931" cy="24576878"/>
              <a:chOff x="0" y="-38100"/>
              <a:chExt cx="246900" cy="4854692"/>
            </a:xfrm>
          </p:grpSpPr>
          <p:sp>
            <p:nvSpPr>
              <p:cNvPr id="187" name="Google Shape;187;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8" name="Google Shape;188;p2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9" name="Google Shape;189;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90" name="Google Shape;190;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1" name="Google Shape;191;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2" name="Google Shape;192;p28"/>
          <p:cNvSpPr/>
          <p:nvPr/>
        </p:nvSpPr>
        <p:spPr>
          <a:xfrm>
            <a:off x="6800850" y="3071030"/>
            <a:ext cx="3657600" cy="1238891"/>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93" name="Google Shape;193;p28"/>
          <p:cNvSpPr txBox="1"/>
          <p:nvPr/>
        </p:nvSpPr>
        <p:spPr>
          <a:xfrm>
            <a:off x="76200" y="685800"/>
            <a:ext cx="4466100" cy="372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u="sng">
                <a:solidFill>
                  <a:schemeClr val="dk1"/>
                </a:solidFill>
                <a:latin typeface="Inter"/>
                <a:ea typeface="Inter"/>
                <a:cs typeface="Inter"/>
                <a:sym typeface="Inter"/>
              </a:rPr>
              <a:t>European Theater</a:t>
            </a:r>
            <a:endParaRPr b="1" sz="1000" u="sng">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Germany and Japan sign Anti-Comintern Pact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Germany annexes Austria (Anschluss)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Munich Agreement signed</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Nazi Germany and USSR sign Non-Aggression Pact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Germany invades Poland</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Invasion of France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France and Germany sign Armistice Agreement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Battle of Britain</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Italian Invasion of Egypt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Tripartite Pact signed</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Operation Compass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Siege of Tobruk</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Nazi Germany and Axis Powers invade USSR (Operation Barbarossa)</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Wannsee Conference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Battle of Stalingrad</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Operation Torch</a:t>
            </a:r>
            <a:endParaRPr i="1"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Mussolini’s Deposition</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D-Day</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Battle of the Bulge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Hitler’s Death</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Germany Surrenders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p:txBody>
      </p:sp>
      <p:sp>
        <p:nvSpPr>
          <p:cNvPr id="194" name="Google Shape;194;p28"/>
          <p:cNvSpPr txBox="1"/>
          <p:nvPr/>
        </p:nvSpPr>
        <p:spPr>
          <a:xfrm>
            <a:off x="4469050" y="685800"/>
            <a:ext cx="45420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u="sng">
                <a:solidFill>
                  <a:schemeClr val="dk1"/>
                </a:solidFill>
                <a:latin typeface="Inter"/>
                <a:ea typeface="Inter"/>
                <a:cs typeface="Inter"/>
                <a:sym typeface="Inter"/>
              </a:rPr>
              <a:t>Pacific Theater</a:t>
            </a:r>
            <a:endParaRPr b="1" sz="10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Japanese invasion of Manchuria</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Germany and Japan sign Anti-Comintern Pact</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Japan invades China (Second Sino-Japanese War)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Tripartite Pact signed</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Japanese bomb Pearl Harbor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US declares war on Japan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Fall of Singapore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Doolittle Raid</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Battle of Midway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Guadalcanal Campaign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Battle of the Philippine Sea</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Battle of Iwo Jima</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Battle of Okinawa</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Tokyo Firebombing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US drops atomic bomb on Hiroshima and Nagasaki </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Japan Surrenders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9"/>
          <p:cNvSpPr txBox="1"/>
          <p:nvPr/>
        </p:nvSpPr>
        <p:spPr>
          <a:xfrm>
            <a:off x="895670" y="19813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t/>
            </a:r>
            <a:endParaRPr i="1" sz="2500">
              <a:solidFill>
                <a:schemeClr val="dk1"/>
              </a:solidFill>
              <a:latin typeface="Inter"/>
              <a:ea typeface="Inter"/>
              <a:cs typeface="Inter"/>
              <a:sym typeface="Inter"/>
            </a:endParaRPr>
          </a:p>
        </p:txBody>
      </p:sp>
      <p:sp>
        <p:nvSpPr>
          <p:cNvPr id="200" name="Google Shape;200;p2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9"/>
          <p:cNvGrpSpPr/>
          <p:nvPr/>
        </p:nvGrpSpPr>
        <p:grpSpPr>
          <a:xfrm>
            <a:off x="-127008" y="4615004"/>
            <a:ext cx="9398022" cy="468724"/>
            <a:chOff x="204" y="0"/>
            <a:chExt cx="25061391" cy="1249931"/>
          </a:xfrm>
        </p:grpSpPr>
        <p:grpSp>
          <p:nvGrpSpPr>
            <p:cNvPr id="202" name="Google Shape;202;p29"/>
            <p:cNvGrpSpPr/>
            <p:nvPr/>
          </p:nvGrpSpPr>
          <p:grpSpPr>
            <a:xfrm rot="5400000">
              <a:off x="12002369" y="-11663474"/>
              <a:ext cx="1249931" cy="24576878"/>
              <a:chOff x="0" y="-38100"/>
              <a:chExt cx="246900" cy="4854692"/>
            </a:xfrm>
          </p:grpSpPr>
          <p:sp>
            <p:nvSpPr>
              <p:cNvPr id="203" name="Google Shape;203;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4" name="Google Shape;204;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5" name="Google Shape;205;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6" name="Google Shape;206;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7" name="Google Shape;207;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08" name="Google Shape;208;p29"/>
          <p:cNvGrpSpPr/>
          <p:nvPr/>
        </p:nvGrpSpPr>
        <p:grpSpPr>
          <a:xfrm>
            <a:off x="7929578" y="-49020"/>
            <a:ext cx="781313" cy="885635"/>
            <a:chOff x="0" y="-130721"/>
            <a:chExt cx="2083500" cy="2361695"/>
          </a:xfrm>
        </p:grpSpPr>
        <p:grpSp>
          <p:nvGrpSpPr>
            <p:cNvPr id="209" name="Google Shape;209;p29"/>
            <p:cNvGrpSpPr/>
            <p:nvPr/>
          </p:nvGrpSpPr>
          <p:grpSpPr>
            <a:xfrm>
              <a:off x="75599" y="-130721"/>
              <a:ext cx="1932614" cy="2361695"/>
              <a:chOff x="0" y="-47625"/>
              <a:chExt cx="704100" cy="860425"/>
            </a:xfrm>
          </p:grpSpPr>
          <p:sp>
            <p:nvSpPr>
              <p:cNvPr id="210" name="Google Shape;210;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1" name="Google Shape;211;p2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2" name="Google Shape;212;p2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213" name="Google Shape;213;p2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4" name="Google Shape;214;p29"/>
          <p:cNvSpPr txBox="1"/>
          <p:nvPr/>
        </p:nvSpPr>
        <p:spPr>
          <a:xfrm>
            <a:off x="1276990" y="209550"/>
            <a:ext cx="65901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JAPANESE INVASION OF MANCHURIA</a:t>
            </a:r>
            <a:endParaRPr sz="700"/>
          </a:p>
        </p:txBody>
      </p:sp>
      <p:sp>
        <p:nvSpPr>
          <p:cNvPr id="215" name="Google Shape;215;p29"/>
          <p:cNvSpPr txBox="1"/>
          <p:nvPr/>
        </p:nvSpPr>
        <p:spPr>
          <a:xfrm>
            <a:off x="280325" y="1978900"/>
            <a:ext cx="4717800" cy="2569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latin typeface="Inter"/>
                <a:ea typeface="Inter"/>
                <a:cs typeface="Inter"/>
                <a:sym typeface="Inter"/>
              </a:rPr>
              <a:t>Summary:</a:t>
            </a:r>
            <a:endParaRPr sz="1200">
              <a:solidFill>
                <a:srgbClr val="595959"/>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invasion began on September 18, 1931, after Japanese forces staged the Mukden Incident, a false flag attack where they blew up a section of railway and blamed Chinese forces as an excuse for military action. The Imperial Japanese Army quickly overran Manchuria, facing little resistance from the weakened Chinese government. By early 1932, Japan had established a puppet state called Manchukuo, installing Pu Yi, the last emperor of China, as its figurehead ruler.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595959"/>
              </a:solidFill>
              <a:latin typeface="Inter"/>
              <a:ea typeface="Inter"/>
              <a:cs typeface="Inter"/>
              <a:sym typeface="Inter"/>
            </a:endParaRPr>
          </a:p>
        </p:txBody>
      </p:sp>
      <p:sp>
        <p:nvSpPr>
          <p:cNvPr id="216" name="Google Shape;216;p29"/>
          <p:cNvSpPr txBox="1"/>
          <p:nvPr/>
        </p:nvSpPr>
        <p:spPr>
          <a:xfrm>
            <a:off x="5207500" y="1978900"/>
            <a:ext cx="3395400" cy="2569200"/>
          </a:xfrm>
          <a:prstGeom prst="rect">
            <a:avLst/>
          </a:prstGeom>
          <a:noFill/>
          <a:ln cap="flat" cmpd="sng" w="9525">
            <a:solidFill>
              <a:srgbClr val="000000"/>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ctr">
              <a:spcBef>
                <a:spcPts val="0"/>
              </a:spcBef>
              <a:spcAft>
                <a:spcPts val="0"/>
              </a:spcAft>
              <a:buNone/>
            </a:pPr>
            <a:r>
              <a:t/>
            </a:r>
            <a:endParaRPr sz="1200">
              <a:solidFill>
                <a:srgbClr val="595959"/>
              </a:solidFill>
              <a:latin typeface="Inter"/>
              <a:ea typeface="Inter"/>
              <a:cs typeface="Inter"/>
              <a:sym typeface="Inter"/>
            </a:endParaRPr>
          </a:p>
          <a:p>
            <a:pPr indent="0" lvl="0" marL="0" rtl="0" algn="l">
              <a:spcBef>
                <a:spcPts val="0"/>
              </a:spcBef>
              <a:spcAft>
                <a:spcPts val="0"/>
              </a:spcAft>
              <a:buNone/>
            </a:pPr>
            <a:r>
              <a:rPr lang="en" sz="800">
                <a:solidFill>
                  <a:srgbClr val="595959"/>
                </a:solidFill>
                <a:latin typeface="Inter"/>
                <a:ea typeface="Inter"/>
                <a:cs typeface="Inter"/>
                <a:sym typeface="Inter"/>
              </a:rPr>
              <a:t>Source: </a:t>
            </a:r>
            <a:r>
              <a:rPr b="1" lang="en" sz="800">
                <a:solidFill>
                  <a:srgbClr val="E95C3D"/>
                </a:solidFill>
                <a:latin typeface="Inter"/>
                <a:ea typeface="Inter"/>
                <a:cs typeface="Inter"/>
                <a:sym typeface="Inter"/>
              </a:rPr>
              <a:t>Unknown Photographer, “</a:t>
            </a:r>
            <a:r>
              <a:rPr b="1" lang="en" sz="800">
                <a:solidFill>
                  <a:srgbClr val="E95C3D"/>
                </a:solidFill>
                <a:highlight>
                  <a:srgbClr val="F8F9FA"/>
                </a:highlight>
                <a:latin typeface="Inter"/>
                <a:ea typeface="Inter"/>
                <a:cs typeface="Inter"/>
                <a:sym typeface="Inter"/>
              </a:rPr>
              <a:t> Japanese soldiers of 29th Regiment taking an offensive posture on the Mukden Little West Gate,” September 13, 1931. Public Domain</a:t>
            </a:r>
            <a:endParaRPr b="1" sz="800">
              <a:solidFill>
                <a:srgbClr val="E95C3D"/>
              </a:solidFill>
              <a:latin typeface="Inter"/>
              <a:ea typeface="Inter"/>
              <a:cs typeface="Inter"/>
              <a:sym typeface="Inter"/>
            </a:endParaRPr>
          </a:p>
        </p:txBody>
      </p:sp>
      <p:sp>
        <p:nvSpPr>
          <p:cNvPr id="217" name="Google Shape;217;p29"/>
          <p:cNvSpPr txBox="1"/>
          <p:nvPr/>
        </p:nvSpPr>
        <p:spPr>
          <a:xfrm>
            <a:off x="3119450" y="1435075"/>
            <a:ext cx="2905200" cy="468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latin typeface="Inter"/>
                <a:ea typeface="Inter"/>
                <a:cs typeface="Inter"/>
                <a:sym typeface="Inter"/>
              </a:rPr>
              <a:t>Date: </a:t>
            </a:r>
            <a:r>
              <a:rPr b="1" lang="en" sz="1200">
                <a:solidFill>
                  <a:srgbClr val="E95C3D"/>
                </a:solidFill>
                <a:latin typeface="Inter"/>
                <a:ea typeface="Inter"/>
                <a:cs typeface="Inter"/>
                <a:sym typeface="Inter"/>
              </a:rPr>
              <a:t>September 18, 1931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595959"/>
              </a:solidFill>
              <a:latin typeface="Inter"/>
              <a:ea typeface="Inter"/>
              <a:cs typeface="Inter"/>
              <a:sym typeface="Inter"/>
            </a:endParaRPr>
          </a:p>
        </p:txBody>
      </p:sp>
      <p:sp>
        <p:nvSpPr>
          <p:cNvPr id="218" name="Google Shape;218;p29"/>
          <p:cNvSpPr txBox="1"/>
          <p:nvPr/>
        </p:nvSpPr>
        <p:spPr>
          <a:xfrm>
            <a:off x="251650" y="959575"/>
            <a:ext cx="2049000" cy="5808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300">
                <a:solidFill>
                  <a:srgbClr val="E95C3D"/>
                </a:solidFill>
                <a:latin typeface="Halant"/>
                <a:ea typeface="Halant"/>
                <a:cs typeface="Halant"/>
                <a:sym typeface="Halant"/>
              </a:rPr>
              <a:t>(EXEMPLAR)</a:t>
            </a:r>
            <a:endParaRPr b="1" sz="2300">
              <a:solidFill>
                <a:srgbClr val="E95C3D"/>
              </a:solidFill>
              <a:latin typeface="Halant"/>
              <a:ea typeface="Halant"/>
              <a:cs typeface="Halant"/>
              <a:sym typeface="Halant"/>
            </a:endParaRPr>
          </a:p>
        </p:txBody>
      </p:sp>
      <p:pic>
        <p:nvPicPr>
          <p:cNvPr id="219" name="Google Shape;219;p29"/>
          <p:cNvPicPr preferRelativeResize="0"/>
          <p:nvPr/>
        </p:nvPicPr>
        <p:blipFill>
          <a:blip r:embed="rId4">
            <a:alphaModFix/>
          </a:blip>
          <a:stretch>
            <a:fillRect/>
          </a:stretch>
        </p:blipFill>
        <p:spPr>
          <a:xfrm>
            <a:off x="5452600" y="2055100"/>
            <a:ext cx="2905200" cy="200459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5" name="Google Shape;225;p30"/>
          <p:cNvGrpSpPr/>
          <p:nvPr/>
        </p:nvGrpSpPr>
        <p:grpSpPr>
          <a:xfrm>
            <a:off x="-127008" y="4615004"/>
            <a:ext cx="9398022" cy="468724"/>
            <a:chOff x="204" y="0"/>
            <a:chExt cx="25061391" cy="1249931"/>
          </a:xfrm>
        </p:grpSpPr>
        <p:grpSp>
          <p:nvGrpSpPr>
            <p:cNvPr id="226" name="Google Shape;226;p30"/>
            <p:cNvGrpSpPr/>
            <p:nvPr/>
          </p:nvGrpSpPr>
          <p:grpSpPr>
            <a:xfrm rot="5400000">
              <a:off x="12002369" y="-11663474"/>
              <a:ext cx="1249931" cy="24576878"/>
              <a:chOff x="0" y="-38100"/>
              <a:chExt cx="246900" cy="4854692"/>
            </a:xfrm>
          </p:grpSpPr>
          <p:sp>
            <p:nvSpPr>
              <p:cNvPr id="227" name="Google Shape;227;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8" name="Google Shape;228;p3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9" name="Google Shape;229;p3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30" name="Google Shape;230;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1" name="Google Shape;231;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32" name="Google Shape;232;p30"/>
          <p:cNvGrpSpPr/>
          <p:nvPr/>
        </p:nvGrpSpPr>
        <p:grpSpPr>
          <a:xfrm>
            <a:off x="7929578" y="-49020"/>
            <a:ext cx="781313" cy="885635"/>
            <a:chOff x="0" y="-130721"/>
            <a:chExt cx="2083500" cy="2361695"/>
          </a:xfrm>
        </p:grpSpPr>
        <p:grpSp>
          <p:nvGrpSpPr>
            <p:cNvPr id="233" name="Google Shape;233;p30"/>
            <p:cNvGrpSpPr/>
            <p:nvPr/>
          </p:nvGrpSpPr>
          <p:grpSpPr>
            <a:xfrm>
              <a:off x="75599" y="-130721"/>
              <a:ext cx="1932614" cy="2361695"/>
              <a:chOff x="0" y="-47625"/>
              <a:chExt cx="704100" cy="860425"/>
            </a:xfrm>
          </p:grpSpPr>
          <p:sp>
            <p:nvSpPr>
              <p:cNvPr id="234" name="Google Shape;234;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35" name="Google Shape;235;p3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6" name="Google Shape;236;p3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237" name="Google Shape;237;p3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38" name="Google Shape;238;p30"/>
          <p:cNvSpPr txBox="1"/>
          <p:nvPr/>
        </p:nvSpPr>
        <p:spPr>
          <a:xfrm>
            <a:off x="1276990" y="209550"/>
            <a:ext cx="65901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JAPANESE INVASION OF MANCHURIA</a:t>
            </a:r>
            <a:endParaRPr sz="700"/>
          </a:p>
        </p:txBody>
      </p:sp>
      <p:sp>
        <p:nvSpPr>
          <p:cNvPr id="239" name="Google Shape;239;p30"/>
          <p:cNvSpPr txBox="1"/>
          <p:nvPr/>
        </p:nvSpPr>
        <p:spPr>
          <a:xfrm>
            <a:off x="581200" y="1607450"/>
            <a:ext cx="3354000" cy="277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latin typeface="Inter"/>
                <a:ea typeface="Inter"/>
                <a:cs typeface="Inter"/>
                <a:sym typeface="Inter"/>
              </a:rPr>
              <a:t>Cause:</a:t>
            </a:r>
            <a:endParaRPr sz="1200">
              <a:solidFill>
                <a:srgbClr val="595959"/>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Japanese invasion of Manchuria was a key early event leading up to World War II. Japan, facing economic struggles and resource shortages, sought to expand its empire by taking control of Manchuria, a region in northeastern China rich in coal, iron, and other resources. Japanese imperialism was the root cause of this invasion.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595959"/>
              </a:solidFill>
              <a:latin typeface="Inter"/>
              <a:ea typeface="Inter"/>
              <a:cs typeface="Inter"/>
              <a:sym typeface="Inter"/>
            </a:endParaRPr>
          </a:p>
        </p:txBody>
      </p:sp>
      <p:sp>
        <p:nvSpPr>
          <p:cNvPr id="240" name="Google Shape;240;p30"/>
          <p:cNvSpPr txBox="1"/>
          <p:nvPr/>
        </p:nvSpPr>
        <p:spPr>
          <a:xfrm>
            <a:off x="4485125" y="1607450"/>
            <a:ext cx="3589500" cy="277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latin typeface="Inter"/>
                <a:ea typeface="Inter"/>
                <a:cs typeface="Inter"/>
                <a:sym typeface="Inter"/>
              </a:rPr>
              <a:t>Effect:</a:t>
            </a:r>
            <a:endParaRPr sz="1200">
              <a:solidFill>
                <a:srgbClr val="595959"/>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Japanese established a state called Manchukuo which was a puppet state controlled by the Japanese even though the state was declared to be autonomous. The League of Nations did not do anything to divert the conflict, making it clear that Japan could get away with their aggression. The Japanese left the League in 1935.</a:t>
            </a:r>
            <a:endParaRPr sz="1200">
              <a:solidFill>
                <a:srgbClr val="595959"/>
              </a:solidFill>
              <a:latin typeface="Inter"/>
              <a:ea typeface="Inter"/>
              <a:cs typeface="Inter"/>
              <a:sym typeface="Inter"/>
            </a:endParaRPr>
          </a:p>
          <a:p>
            <a:pPr indent="0" lvl="0" marL="0" rtl="0" algn="l">
              <a:spcBef>
                <a:spcPts val="0"/>
              </a:spcBef>
              <a:spcAft>
                <a:spcPts val="0"/>
              </a:spcAft>
              <a:buNone/>
            </a:pPr>
            <a:r>
              <a:t/>
            </a:r>
            <a:endParaRPr sz="1200">
              <a:solidFill>
                <a:srgbClr val="595959"/>
              </a:solidFill>
              <a:latin typeface="Inter"/>
              <a:ea typeface="Inter"/>
              <a:cs typeface="Inter"/>
              <a:sym typeface="Inter"/>
            </a:endParaRPr>
          </a:p>
        </p:txBody>
      </p:sp>
      <p:sp>
        <p:nvSpPr>
          <p:cNvPr id="241" name="Google Shape;241;p30"/>
          <p:cNvSpPr txBox="1"/>
          <p:nvPr/>
        </p:nvSpPr>
        <p:spPr>
          <a:xfrm>
            <a:off x="251650" y="959575"/>
            <a:ext cx="2049000" cy="5808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300">
                <a:solidFill>
                  <a:srgbClr val="E95C3D"/>
                </a:solidFill>
                <a:latin typeface="Halant"/>
                <a:ea typeface="Halant"/>
                <a:cs typeface="Halant"/>
                <a:sym typeface="Halant"/>
              </a:rPr>
              <a:t>(EXEMPLAR)</a:t>
            </a:r>
            <a:endParaRPr b="1" sz="2300">
              <a:solidFill>
                <a:srgbClr val="E95C3D"/>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